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4" roundtripDataSignature="AMtx7miakpPHlr9QiAy9d0HYqB0N0SgS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0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0"/>
          <p:cNvSpPr txBox="1"/>
          <p:nvPr>
            <p:ph idx="1" type="body"/>
          </p:nvPr>
        </p:nvSpPr>
        <p:spPr>
          <a:xfrm>
            <a:off x="159830" y="847800"/>
            <a:ext cx="882433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1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" type="body"/>
          </p:nvPr>
        </p:nvSpPr>
        <p:spPr>
          <a:xfrm>
            <a:off x="627850" y="962990"/>
            <a:ext cx="3597910" cy="310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2"/>
          <p:cNvSpPr txBox="1"/>
          <p:nvPr>
            <p:ph idx="2" type="body"/>
          </p:nvPr>
        </p:nvSpPr>
        <p:spPr>
          <a:xfrm>
            <a:off x="4759474" y="962990"/>
            <a:ext cx="4037965" cy="310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/>
          <p:nvPr/>
        </p:nvSpPr>
        <p:spPr>
          <a:xfrm>
            <a:off x="321468" y="228600"/>
            <a:ext cx="236220" cy="236220"/>
          </a:xfrm>
          <a:custGeom>
            <a:rect b="b" l="l" r="r" t="t"/>
            <a:pathLst>
              <a:path extrusionOk="0" h="236220" w="236220">
                <a:moveTo>
                  <a:pt x="0" y="0"/>
                </a:moveTo>
                <a:lnTo>
                  <a:pt x="235799" y="0"/>
                </a:lnTo>
                <a:lnTo>
                  <a:pt x="235799" y="235799"/>
                </a:lnTo>
                <a:lnTo>
                  <a:pt x="0" y="2357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9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49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49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49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9"/>
          <p:cNvSpPr txBox="1"/>
          <p:nvPr>
            <p:ph type="title"/>
          </p:nvPr>
        </p:nvSpPr>
        <p:spPr>
          <a:xfrm>
            <a:off x="554630" y="1565041"/>
            <a:ext cx="8034739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49"/>
          <p:cNvSpPr txBox="1"/>
          <p:nvPr>
            <p:ph idx="1" type="body"/>
          </p:nvPr>
        </p:nvSpPr>
        <p:spPr>
          <a:xfrm>
            <a:off x="159830" y="847800"/>
            <a:ext cx="882433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49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keepcoding.i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blogs.nvidia.com/blog/2016/07/29/whats-difference-artificial-intelligence-machine-learning-deep-learning-ai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://www.keepcoding.i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keepcoding.io/" TargetMode="External"/><Relationship Id="rId4" Type="http://schemas.openxmlformats.org/officeDocument/2006/relationships/hyperlink" Target="https://www.theverge.com/2019/3/5/18251326/ai-startups-europe-fake-40-percent-mmc-report" TargetMode="External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hackernoon.com/navigating-the-data-science-career-landscape-db746a61ac62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://www.keepcoding.io/" TargetMode="External"/><Relationship Id="rId5" Type="http://schemas.openxmlformats.org/officeDocument/2006/relationships/hyperlink" Target="https://medium.com/marketing-and-entrepreneurship/10-companies-using-machine-learning-in-cool-ways-887c25f913c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hyperlink" Target="https://es.wikipedia.org/wiki/Iris_flor_conjunto_de_datos" TargetMode="External"/><Relationship Id="rId6" Type="http://schemas.openxmlformats.org/officeDocument/2006/relationships/hyperlink" Target="https://es.wikipedia.org/wiki/Iris_flor_conjunto_de_datos" TargetMode="External"/><Relationship Id="rId7" Type="http://schemas.openxmlformats.org/officeDocument/2006/relationships/hyperlink" Target="https://es.wikipedia.org/wiki/Iris_flor_conjunto_de_datos" TargetMode="External"/><Relationship Id="rId8" Type="http://schemas.openxmlformats.org/officeDocument/2006/relationships/hyperlink" Target="http://www.keepcoding.io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keepcoding.io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45.jpg"/><Relationship Id="rId5" Type="http://schemas.openxmlformats.org/officeDocument/2006/relationships/hyperlink" Target="http://www.keepcoding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7.jpg"/><Relationship Id="rId5" Type="http://schemas.openxmlformats.org/officeDocument/2006/relationships/hyperlink" Target="http://www.keepcoding.io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keepcoding.io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hyperlink" Target="https://en.wikipedia.org/wiki/K-nearest_neighbors_algorithm" TargetMode="External"/><Relationship Id="rId5" Type="http://schemas.openxmlformats.org/officeDocument/2006/relationships/image" Target="../media/image32.png"/><Relationship Id="rId6" Type="http://schemas.openxmlformats.org/officeDocument/2006/relationships/hyperlink" Target="http://www.keepcoding.io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hyperlink" Target="http://www.keepcoding.io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keepcoding.io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hyperlink" Target="http://www.keepcoding.io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hyperlink" Target="http://www.keepcoding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keepcoding.i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hyperlink" Target="http://www.keepcoding.io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11" Type="http://schemas.openxmlformats.org/officeDocument/2006/relationships/image" Target="../media/image35.png"/><Relationship Id="rId10" Type="http://schemas.openxmlformats.org/officeDocument/2006/relationships/image" Target="../media/image31.png"/><Relationship Id="rId12" Type="http://schemas.openxmlformats.org/officeDocument/2006/relationships/hyperlink" Target="http://www.keepcoding.io/" TargetMode="External"/><Relationship Id="rId9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hyperlink" Target="http://www.keepcoding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keepcoding.io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jpg"/><Relationship Id="rId4" Type="http://schemas.openxmlformats.org/officeDocument/2006/relationships/hyperlink" Target="http://www.keepcoding.io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keepcoding.io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keepcoding.io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keepcoding.i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jpg"/><Relationship Id="rId4" Type="http://schemas.openxmlformats.org/officeDocument/2006/relationships/hyperlink" Target="http://www.keepcoding.io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hyperlink" Target="http://www.keepcoding.io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hyperlink" Target="http://www.keepcoding.io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hyperlink" Target="http://www.keepcoding.io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keepcoding.io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keepcoding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keepcoding.io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hyperlink" Target="https://ai.google/research/teams/brain/healthcare-biosciences" TargetMode="External"/><Relationship Id="rId5" Type="http://schemas.openxmlformats.org/officeDocument/2006/relationships/hyperlink" Target="http://www.keepcoding.i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keepcoding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dtechtalks.com/2017/05/12/what-is-narrow-general-and-super-artificial-intelligence/" TargetMode="External"/><Relationship Id="rId4" Type="http://schemas.openxmlformats.org/officeDocument/2006/relationships/hyperlink" Target="https://bdtechtalks.com/2017/05/12/what-is-narrow-general-and-super-artificial-intelligence/" TargetMode="External"/><Relationship Id="rId5" Type="http://schemas.openxmlformats.org/officeDocument/2006/relationships/hyperlink" Target="https://bdtechtalks.com/2017/05/12/what-is-narrow-general-and-super-artificial-intelligence/" TargetMode="External"/><Relationship Id="rId6" Type="http://schemas.openxmlformats.org/officeDocument/2006/relationships/hyperlink" Target="http://www.keepcoding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/>
          <p:nvPr/>
        </p:nvSpPr>
        <p:spPr>
          <a:xfrm>
            <a:off x="935831" y="2171700"/>
            <a:ext cx="328930" cy="328930"/>
          </a:xfrm>
          <a:custGeom>
            <a:rect b="b" l="l" r="r" t="t"/>
            <a:pathLst>
              <a:path extrusionOk="0" h="328930" w="328930">
                <a:moveTo>
                  <a:pt x="0" y="0"/>
                </a:moveTo>
                <a:lnTo>
                  <a:pt x="328499" y="0"/>
                </a:lnTo>
                <a:lnTo>
                  <a:pt x="328499" y="328499"/>
                </a:lnTo>
                <a:lnTo>
                  <a:pt x="0" y="3284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-2047" y="4685815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"/>
          <p:cNvSpPr txBox="1"/>
          <p:nvPr>
            <p:ph idx="1" type="body"/>
          </p:nvPr>
        </p:nvSpPr>
        <p:spPr>
          <a:xfrm>
            <a:off x="159830" y="847800"/>
            <a:ext cx="8824339" cy="348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375">
            <a:spAutoFit/>
          </a:bodyPr>
          <a:lstStyle/>
          <a:p>
            <a:pPr indent="0" lvl="0" marL="147764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Arial"/>
                <a:ea typeface="Arial"/>
                <a:cs typeface="Arial"/>
                <a:sym typeface="Arial"/>
              </a:rPr>
              <a:t>Machine Learning 101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1478280" rtl="0" algn="ctr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Fundamentos de Machine Learning</a:t>
            </a:r>
            <a:endParaRPr/>
          </a:p>
        </p:txBody>
      </p:sp>
      <p:sp>
        <p:nvSpPr>
          <p:cNvPr id="54" name="Google Shape;54;p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>
            <p:ph type="title"/>
          </p:nvPr>
        </p:nvSpPr>
        <p:spPr>
          <a:xfrm>
            <a:off x="613568" y="128365"/>
            <a:ext cx="471106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Diferencias con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0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718374" y="1076407"/>
            <a:ext cx="7499984" cy="2872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Redes neuronales (algoritmo de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Arquitecturas complejas (profundas)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Teorizadas en los años 50, recuperadas gracias a GPUs y datos masivos (digitalización)</a:t>
            </a:r>
            <a:endParaRPr/>
          </a:p>
          <a:p>
            <a:pPr indent="-2527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Grandes resultados (superior a humanos) en datos estructurados y  algoritmos supervisados</a:t>
            </a:r>
            <a:endParaRPr/>
          </a:p>
          <a:p>
            <a:pPr indent="-367029" lvl="1" marL="8362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Imagen médica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29" lvl="1" marL="836295" marR="0" rtl="0" algn="l"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Gaming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/>
          <p:nvPr>
            <p:ph type="title"/>
          </p:nvPr>
        </p:nvSpPr>
        <p:spPr>
          <a:xfrm>
            <a:off x="613568" y="128365"/>
            <a:ext cx="180784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AI, ML y DL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945" y="780453"/>
            <a:ext cx="6437939" cy="35825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1"/>
          <p:cNvSpPr txBox="1"/>
          <p:nvPr/>
        </p:nvSpPr>
        <p:spPr>
          <a:xfrm>
            <a:off x="1219200" y="4446167"/>
            <a:ext cx="7786230" cy="264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n-US" sz="10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https://blogs.nvidia.com/blog/2016/07/29/whats-difference-artificial-intelligence-machine-learning-deep-learning-ai/</a:t>
            </a:r>
            <a:endParaRPr b="0" i="0" sz="10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>
            <p:ph type="title"/>
          </p:nvPr>
        </p:nvSpPr>
        <p:spPr>
          <a:xfrm>
            <a:off x="613568" y="128365"/>
            <a:ext cx="568261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Relación entre ML y ciencia de datos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2"/>
          <p:cNvSpPr/>
          <p:nvPr/>
        </p:nvSpPr>
        <p:spPr>
          <a:xfrm>
            <a:off x="1283950" y="1087400"/>
            <a:ext cx="6762749" cy="266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613568" y="128365"/>
            <a:ext cx="484187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Estado actual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3"/>
          <p:cNvSpPr txBox="1"/>
          <p:nvPr/>
        </p:nvSpPr>
        <p:spPr>
          <a:xfrm>
            <a:off x="613568" y="999525"/>
            <a:ext cx="7920832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Las empresas más grandes llevan algunos años con estas tecnologías implantadas; se van extendiendo paulatinamente.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El impacto es real, pero hay humo. Mucho humo. Por todas partes.</a:t>
            </a:r>
            <a:endParaRPr/>
          </a:p>
        </p:txBody>
      </p:sp>
      <p:sp>
        <p:nvSpPr>
          <p:cNvPr id="148" name="Google Shape;148;p13"/>
          <p:cNvSpPr txBox="1"/>
          <p:nvPr/>
        </p:nvSpPr>
        <p:spPr>
          <a:xfrm>
            <a:off x="1444356" y="4341657"/>
            <a:ext cx="7422436" cy="287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https://www.theverge.com/2019/3/5/18251326/ai-startups-europe-fake-40-percent-mmc-report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8642" y="2499306"/>
            <a:ext cx="5566715" cy="155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type="title"/>
          </p:nvPr>
        </p:nvSpPr>
        <p:spPr>
          <a:xfrm>
            <a:off x="613568" y="128365"/>
            <a:ext cx="568261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¿Y en lo laboral?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0020" y="730806"/>
            <a:ext cx="5041088" cy="368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 txBox="1"/>
          <p:nvPr/>
        </p:nvSpPr>
        <p:spPr>
          <a:xfrm>
            <a:off x="1442885" y="4434625"/>
            <a:ext cx="6255358" cy="287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</a:t>
            </a: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https://hackernoon.com/navigating-the-data-science-career-landscape-db746a61ac62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1237296" y="1449132"/>
            <a:ext cx="4253230" cy="25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/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/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613568" y="128365"/>
            <a:ext cx="4050029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Tipos de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/>
          <p:nvPr/>
        </p:nvSpPr>
        <p:spPr>
          <a:xfrm>
            <a:off x="660725" y="518200"/>
            <a:ext cx="7529450" cy="37485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6891368" y="1097813"/>
            <a:ext cx="1033144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Detectar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6891368" y="1516913"/>
            <a:ext cx="109220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6891368" y="1936013"/>
            <a:ext cx="963294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6891368" y="2355113"/>
            <a:ext cx="102235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5488268" y="3485563"/>
            <a:ext cx="2199005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Maximizar recompensa</a:t>
            </a:r>
            <a:endParaRPr/>
          </a:p>
        </p:txBody>
      </p:sp>
      <p:sp>
        <p:nvSpPr>
          <p:cNvPr id="181" name="Google Shape;181;p16"/>
          <p:cNvSpPr txBox="1"/>
          <p:nvPr/>
        </p:nvSpPr>
        <p:spPr>
          <a:xfrm>
            <a:off x="780593" y="1250213"/>
            <a:ext cx="99314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Agrupar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780593" y="1669313"/>
            <a:ext cx="115189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780593" y="2088413"/>
            <a:ext cx="1379220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1505099" y="4494745"/>
            <a:ext cx="6939280" cy="1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https://medium.com/marketing-and-entrepreneurship/10-companies-using-machine-learning-in-cool-ways-887c25f913c3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/>
          <p:nvPr>
            <p:ph type="title"/>
          </p:nvPr>
        </p:nvSpPr>
        <p:spPr>
          <a:xfrm>
            <a:off x="613568" y="128365"/>
            <a:ext cx="378523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Aprendizaje supervisado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265962" y="1028898"/>
            <a:ext cx="3973874" cy="27906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3067050" y="1738362"/>
            <a:ext cx="5924549" cy="17621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3358025" y="3599963"/>
            <a:ext cx="5288915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Iris data set: 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https://es.wikipedia.org/wiki/Iris_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fl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or_conjunto_de_datos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title"/>
          </p:nvPr>
        </p:nvSpPr>
        <p:spPr>
          <a:xfrm>
            <a:off x="613568" y="128365"/>
            <a:ext cx="589089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Clasiﬁcación y regresión (supervisado)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1008850" y="1420190"/>
            <a:ext cx="2458720" cy="249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Clasiﬁcación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variable objetivo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es discreta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Ej: Apto / No apto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 logística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5014950" y="1420190"/>
            <a:ext cx="2524760" cy="2495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variable objetivo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es continua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Ej: Nota del examen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 lineal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613568" y="128365"/>
            <a:ext cx="589089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Clasiﬁcación y regresión (supervisado)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962300" y="917890"/>
            <a:ext cx="138493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Clasiﬁcación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962300" y="2746690"/>
            <a:ext cx="112268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775284" y="1210234"/>
            <a:ext cx="5581724" cy="15923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2804475" y="3257599"/>
            <a:ext cx="2096299" cy="12313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3048000" y="1248090"/>
            <a:ext cx="138493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Binaria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5811995" y="1248090"/>
            <a:ext cx="138493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Multiclase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237296" y="1449132"/>
            <a:ext cx="4253230" cy="25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/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/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type="title"/>
          </p:nvPr>
        </p:nvSpPr>
        <p:spPr>
          <a:xfrm>
            <a:off x="613568" y="128365"/>
            <a:ext cx="6506209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Aprendizaje no supervisado (ya estudiado)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3282725" y="1302931"/>
            <a:ext cx="1695449" cy="380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1099374" y="2040331"/>
            <a:ext cx="20891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aprender sobre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2368500" y="2599073"/>
            <a:ext cx="5010027" cy="17437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type="title"/>
          </p:nvPr>
        </p:nvSpPr>
        <p:spPr>
          <a:xfrm>
            <a:off x="613568" y="128365"/>
            <a:ext cx="228282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Generalización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616526" y="971550"/>
            <a:ext cx="7536873" cy="26558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59" r="0" t="-252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type="title"/>
          </p:nvPr>
        </p:nvSpPr>
        <p:spPr>
          <a:xfrm>
            <a:off x="613568" y="128365"/>
            <a:ext cx="505841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Paramétricos vs no paramétricos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/>
          <p:nvPr>
            <p:ph idx="1" type="body"/>
          </p:nvPr>
        </p:nvSpPr>
        <p:spPr>
          <a:xfrm>
            <a:off x="627850" y="962990"/>
            <a:ext cx="3597910" cy="310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Paramétricos</a:t>
            </a:r>
            <a:r>
              <a:rPr lang="en-US"/>
              <a:t>: el modelo tiene un  conjunto limitado de parámetros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Regresión lineal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Regresión logística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Naïve Bayes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Redes neuronales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Eﬁcientes: sencillos de entrenar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Menos complejos</a:t>
            </a:r>
            <a:endParaRPr sz="1800"/>
          </a:p>
        </p:txBody>
      </p:sp>
      <p:sp>
        <p:nvSpPr>
          <p:cNvPr id="237" name="Google Shape;237;p22"/>
          <p:cNvSpPr txBox="1"/>
          <p:nvPr>
            <p:ph idx="2" type="body"/>
          </p:nvPr>
        </p:nvSpPr>
        <p:spPr>
          <a:xfrm>
            <a:off x="4759474" y="962990"/>
            <a:ext cx="4037965" cy="3101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No paramétricos</a:t>
            </a:r>
            <a:r>
              <a:rPr lang="en-US"/>
              <a:t>: la complejidad  aumenta con el número de muestras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2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Vecinos más próximos K-NN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Kernel SVM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Árboles de decisión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350"/>
              <a:buFont typeface="Arial"/>
              <a:buNone/>
            </a:pPr>
            <a:r>
              <a:t/>
            </a:r>
            <a:endParaRPr sz="2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Más ﬂexibles</a:t>
            </a:r>
            <a:endParaRPr sz="1800"/>
          </a:p>
          <a:p>
            <a:pPr indent="-367030" lvl="0" marL="46990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/>
              <a:t>Computacionalmente costosos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1237296" y="1449132"/>
            <a:ext cx="4253230" cy="25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Vecinos más próximos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/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/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613568" y="128365"/>
            <a:ext cx="46062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Vecinos más próximos (K-NN)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2649075" y="1739275"/>
            <a:ext cx="2657474" cy="2400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1276499" y="4494745"/>
            <a:ext cx="389572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Fuente: </a:t>
            </a:r>
            <a:r>
              <a:rPr lang="en-US" sz="10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https://en.wikipedia.org/wiki/K-nearest_neighbors_algorithm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396225" y="771607"/>
            <a:ext cx="7649845" cy="2455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701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Del inglés,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K-Nearest Neighbors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70104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Puede utilizarse en </a:t>
            </a:r>
            <a:r>
              <a:rPr b="1" lang="en-US" sz="18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clasiﬁcación 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y en regresión (más adelante)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Matemáticamente: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MS PGothic"/>
              <a:buChar char="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k=3: Rojo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MS PGothic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MS PGothic"/>
              <a:buChar char="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k=5: Azul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6072300" y="2396214"/>
            <a:ext cx="2657474" cy="7816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/>
          <p:nvPr>
            <p:ph type="title"/>
          </p:nvPr>
        </p:nvSpPr>
        <p:spPr>
          <a:xfrm>
            <a:off x="1995622" y="1660566"/>
            <a:ext cx="5138420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Let’s code!</a:t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type="title"/>
          </p:nvPr>
        </p:nvSpPr>
        <p:spPr>
          <a:xfrm>
            <a:off x="613568" y="128365"/>
            <a:ext cx="367347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Train + test: sobreajuste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1106624" y="766597"/>
            <a:ext cx="6794512" cy="39196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title"/>
          </p:nvPr>
        </p:nvSpPr>
        <p:spPr>
          <a:xfrm>
            <a:off x="613568" y="128365"/>
            <a:ext cx="367792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Limitaciones train + test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733746" y="1085043"/>
            <a:ext cx="7567930" cy="1406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51790" lvl="0" marL="363855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las muestras de entrenamiento son escasas, el error en test puede ser muy  variable, dependiendo de las muestras incluidas en el conjunto de entrenamiento y  el conjunto de test.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4A4A4A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1790" lvl="0" marL="36385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permite seleccionar los parámetros del modelo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613568" y="128365"/>
            <a:ext cx="514540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Entrenamiento + validación + test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718374" y="2457532"/>
            <a:ext cx="5845810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Rápido y sencillo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Mucha varianza (mismas limitaciones que caso anterior)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467312" y="1061875"/>
            <a:ext cx="7924799" cy="990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title"/>
          </p:nvPr>
        </p:nvSpPr>
        <p:spPr>
          <a:xfrm>
            <a:off x="613568" y="128365"/>
            <a:ext cx="649097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Validación cruzada: k-fold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cross-validation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1742325" y="909075"/>
            <a:ext cx="5247299" cy="3634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613568" y="128365"/>
            <a:ext cx="41871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627850" y="810596"/>
            <a:ext cx="7715884" cy="2482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ciencia de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5080" rtl="0" algn="l">
              <a:lnSpc>
                <a:spcPct val="114599"/>
              </a:lnSpc>
              <a:spcBef>
                <a:spcPts val="209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Proporcionar a los ordenadores la capacidad de </a:t>
            </a:r>
            <a:r>
              <a:rPr b="1"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aprender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 tomar  decisiones a partir de los </a:t>
            </a:r>
            <a:r>
              <a:rPr b="1"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sin ser programados explícitamente para  ello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” Arthur Samuel, 1959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4A4A4A"/>
              </a:buClr>
              <a:buSzPts val="2150"/>
              <a:buFont typeface="Arial"/>
              <a:buNone/>
            </a:pPr>
            <a:r>
              <a:t/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469900" marR="473709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Útil cuando no se puede utilizar una fórmula que describa la realidad,  pero sí dispones de datos para construir una solución empírica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613568" y="128365"/>
            <a:ext cx="414972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Validación cruzada: Paso 1</a:t>
            </a:r>
            <a:endParaRPr/>
          </a:p>
        </p:txBody>
      </p:sp>
      <p:sp>
        <p:nvSpPr>
          <p:cNvPr id="303" name="Google Shape;303;p30"/>
          <p:cNvSpPr/>
          <p:nvPr/>
        </p:nvSpPr>
        <p:spPr>
          <a:xfrm>
            <a:off x="633375" y="1427312"/>
            <a:ext cx="5247299" cy="8015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994386" y="2209089"/>
            <a:ext cx="3375799" cy="4178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7302317" y="1707862"/>
            <a:ext cx="976328" cy="8015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6016249" y="1937324"/>
            <a:ext cx="1150620" cy="125730"/>
          </a:xfrm>
          <a:custGeom>
            <a:rect b="b" l="l" r="r" t="t"/>
            <a:pathLst>
              <a:path extrusionOk="0" h="125730" w="1150620">
                <a:moveTo>
                  <a:pt x="1087649" y="125699"/>
                </a:moveTo>
                <a:lnTo>
                  <a:pt x="1087649" y="94274"/>
                </a:lnTo>
                <a:lnTo>
                  <a:pt x="0" y="94274"/>
                </a:lnTo>
                <a:lnTo>
                  <a:pt x="0" y="31424"/>
                </a:lnTo>
                <a:lnTo>
                  <a:pt x="1087649" y="31424"/>
                </a:lnTo>
                <a:lnTo>
                  <a:pt x="1087649" y="0"/>
                </a:lnTo>
                <a:lnTo>
                  <a:pt x="1150499" y="62849"/>
                </a:lnTo>
                <a:lnTo>
                  <a:pt x="1087649" y="125699"/>
                </a:lnTo>
                <a:close/>
              </a:path>
            </a:pathLst>
          </a:custGeom>
          <a:solidFill>
            <a:srgbClr val="C9DA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6016249" y="1937324"/>
            <a:ext cx="1150620" cy="125730"/>
          </a:xfrm>
          <a:custGeom>
            <a:rect b="b" l="l" r="r" t="t"/>
            <a:pathLst>
              <a:path extrusionOk="0" h="125730" w="1150620">
                <a:moveTo>
                  <a:pt x="0" y="31424"/>
                </a:moveTo>
                <a:lnTo>
                  <a:pt x="1087649" y="31424"/>
                </a:lnTo>
                <a:lnTo>
                  <a:pt x="1087649" y="0"/>
                </a:lnTo>
                <a:lnTo>
                  <a:pt x="1150499" y="62849"/>
                </a:lnTo>
                <a:lnTo>
                  <a:pt x="1087649" y="125699"/>
                </a:lnTo>
                <a:lnTo>
                  <a:pt x="1087649" y="94274"/>
                </a:lnTo>
                <a:lnTo>
                  <a:pt x="0" y="94274"/>
                </a:lnTo>
                <a:lnTo>
                  <a:pt x="0" y="31424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type="title"/>
          </p:nvPr>
        </p:nvSpPr>
        <p:spPr>
          <a:xfrm>
            <a:off x="613568" y="128365"/>
            <a:ext cx="414972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Validación cruzada: Paso 2</a:t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964550" y="1773575"/>
            <a:ext cx="3738649" cy="17415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1222986" y="799364"/>
            <a:ext cx="3375799" cy="4178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1"/>
          <p:cNvSpPr txBox="1"/>
          <p:nvPr/>
        </p:nvSpPr>
        <p:spPr>
          <a:xfrm>
            <a:off x="346874" y="1432338"/>
            <a:ext cx="146240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1:Nvecinos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423074" y="3504813"/>
            <a:ext cx="32258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5895475" y="1899999"/>
            <a:ext cx="177165" cy="1529715"/>
          </a:xfrm>
          <a:custGeom>
            <a:rect b="b" l="l" r="r" t="t"/>
            <a:pathLst>
              <a:path extrusionOk="0" h="1529714" w="177164">
                <a:moveTo>
                  <a:pt x="0" y="0"/>
                </a:moveTo>
                <a:lnTo>
                  <a:pt x="34389" y="1157"/>
                </a:lnTo>
                <a:lnTo>
                  <a:pt x="62472" y="4312"/>
                </a:lnTo>
                <a:lnTo>
                  <a:pt x="81407" y="8993"/>
                </a:lnTo>
                <a:lnTo>
                  <a:pt x="88349" y="14724"/>
                </a:lnTo>
                <a:lnTo>
                  <a:pt x="88349" y="750125"/>
                </a:lnTo>
                <a:lnTo>
                  <a:pt x="95292" y="755856"/>
                </a:lnTo>
                <a:lnTo>
                  <a:pt x="114227" y="760537"/>
                </a:lnTo>
                <a:lnTo>
                  <a:pt x="142310" y="763692"/>
                </a:lnTo>
                <a:lnTo>
                  <a:pt x="176699" y="764849"/>
                </a:lnTo>
                <a:lnTo>
                  <a:pt x="142310" y="766007"/>
                </a:lnTo>
                <a:lnTo>
                  <a:pt x="114227" y="769162"/>
                </a:lnTo>
                <a:lnTo>
                  <a:pt x="95292" y="773843"/>
                </a:lnTo>
                <a:lnTo>
                  <a:pt x="88349" y="779574"/>
                </a:lnTo>
                <a:lnTo>
                  <a:pt x="88349" y="1514975"/>
                </a:lnTo>
                <a:lnTo>
                  <a:pt x="81407" y="1520707"/>
                </a:lnTo>
                <a:lnTo>
                  <a:pt x="62472" y="1525387"/>
                </a:lnTo>
                <a:lnTo>
                  <a:pt x="34389" y="1528542"/>
                </a:lnTo>
                <a:lnTo>
                  <a:pt x="0" y="1529699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4778275" y="1955775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5151625" y="1940042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5151625" y="1940042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4779300" y="2307123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152649" y="2291390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5152649" y="2291390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4779300" y="2664851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5152649" y="2649118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5152649" y="2649118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4779300" y="3006473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5152649" y="2990740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5152649" y="2990740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4779300" y="3355314"/>
            <a:ext cx="373380" cy="0"/>
          </a:xfrm>
          <a:custGeom>
            <a:rect b="b" l="l" r="r" t="t"/>
            <a:pathLst>
              <a:path extrusionOk="0" h="120000" w="373379">
                <a:moveTo>
                  <a:pt x="0" y="0"/>
                </a:moveTo>
                <a:lnTo>
                  <a:pt x="373349" y="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5152649" y="3339581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5152649" y="3339581"/>
            <a:ext cx="43815" cy="31750"/>
          </a:xfrm>
          <a:custGeom>
            <a:rect b="b" l="l" r="r" t="t"/>
            <a:pathLst>
              <a:path extrusionOk="0" h="31750" w="43814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5285900" y="2538425"/>
            <a:ext cx="533471" cy="20874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1"/>
          <p:cNvSpPr/>
          <p:nvPr/>
        </p:nvSpPr>
        <p:spPr>
          <a:xfrm>
            <a:off x="5283848" y="1851399"/>
            <a:ext cx="533475" cy="2087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1"/>
          <p:cNvSpPr/>
          <p:nvPr/>
        </p:nvSpPr>
        <p:spPr>
          <a:xfrm>
            <a:off x="5285899" y="2194912"/>
            <a:ext cx="533471" cy="2087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5285899" y="2881925"/>
            <a:ext cx="533471" cy="20874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5285899" y="3225424"/>
            <a:ext cx="533475" cy="20875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6171635" y="2360051"/>
            <a:ext cx="1768956" cy="62922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510900" y="3856800"/>
            <a:ext cx="1893869" cy="28694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8520542" y="2889912"/>
            <a:ext cx="400685" cy="915035"/>
          </a:xfrm>
          <a:custGeom>
            <a:rect b="b" l="l" r="r" t="t"/>
            <a:pathLst>
              <a:path extrusionOk="0" h="915035" w="400684">
                <a:moveTo>
                  <a:pt x="295482" y="704762"/>
                </a:moveTo>
                <a:lnTo>
                  <a:pt x="100593" y="704762"/>
                </a:lnTo>
                <a:lnTo>
                  <a:pt x="137893" y="673081"/>
                </a:lnTo>
                <a:lnTo>
                  <a:pt x="172171" y="639170"/>
                </a:lnTo>
                <a:lnTo>
                  <a:pt x="203373" y="603233"/>
                </a:lnTo>
                <a:lnTo>
                  <a:pt x="231447" y="565469"/>
                </a:lnTo>
                <a:lnTo>
                  <a:pt x="256338" y="526081"/>
                </a:lnTo>
                <a:lnTo>
                  <a:pt x="277993" y="485270"/>
                </a:lnTo>
                <a:lnTo>
                  <a:pt x="296360" y="443237"/>
                </a:lnTo>
                <a:lnTo>
                  <a:pt x="311384" y="400184"/>
                </a:lnTo>
                <a:lnTo>
                  <a:pt x="323012" y="356311"/>
                </a:lnTo>
                <a:lnTo>
                  <a:pt x="331192" y="311821"/>
                </a:lnTo>
                <a:lnTo>
                  <a:pt x="335869" y="266913"/>
                </a:lnTo>
                <a:lnTo>
                  <a:pt x="336990" y="221791"/>
                </a:lnTo>
                <a:lnTo>
                  <a:pt x="334502" y="176655"/>
                </a:lnTo>
                <a:lnTo>
                  <a:pt x="328351" y="131707"/>
                </a:lnTo>
                <a:lnTo>
                  <a:pt x="318484" y="87147"/>
                </a:lnTo>
                <a:lnTo>
                  <a:pt x="304849" y="43177"/>
                </a:lnTo>
                <a:lnTo>
                  <a:pt x="287390" y="0"/>
                </a:lnTo>
                <a:lnTo>
                  <a:pt x="350952" y="140042"/>
                </a:lnTo>
                <a:lnTo>
                  <a:pt x="368411" y="183220"/>
                </a:lnTo>
                <a:lnTo>
                  <a:pt x="382047" y="227189"/>
                </a:lnTo>
                <a:lnTo>
                  <a:pt x="391913" y="271749"/>
                </a:lnTo>
                <a:lnTo>
                  <a:pt x="398064" y="316697"/>
                </a:lnTo>
                <a:lnTo>
                  <a:pt x="400552" y="361833"/>
                </a:lnTo>
                <a:lnTo>
                  <a:pt x="399431" y="406956"/>
                </a:lnTo>
                <a:lnTo>
                  <a:pt x="394754" y="451863"/>
                </a:lnTo>
                <a:lnTo>
                  <a:pt x="386575" y="496353"/>
                </a:lnTo>
                <a:lnTo>
                  <a:pt x="374946" y="540226"/>
                </a:lnTo>
                <a:lnTo>
                  <a:pt x="359922" y="583279"/>
                </a:lnTo>
                <a:lnTo>
                  <a:pt x="341556" y="625312"/>
                </a:lnTo>
                <a:lnTo>
                  <a:pt x="319900" y="666123"/>
                </a:lnTo>
                <a:lnTo>
                  <a:pt x="295482" y="704762"/>
                </a:lnTo>
                <a:close/>
              </a:path>
              <a:path extrusionOk="0" h="915035" w="400684">
                <a:moveTo>
                  <a:pt x="195936" y="914825"/>
                </a:moveTo>
                <a:lnTo>
                  <a:pt x="0" y="855239"/>
                </a:lnTo>
                <a:lnTo>
                  <a:pt x="68812" y="634741"/>
                </a:lnTo>
                <a:lnTo>
                  <a:pt x="100593" y="704762"/>
                </a:lnTo>
                <a:lnTo>
                  <a:pt x="295482" y="704762"/>
                </a:lnTo>
                <a:lnTo>
                  <a:pt x="266936" y="743275"/>
                </a:lnTo>
                <a:lnTo>
                  <a:pt x="235733" y="779212"/>
                </a:lnTo>
                <a:lnTo>
                  <a:pt x="201456" y="813122"/>
                </a:lnTo>
                <a:lnTo>
                  <a:pt x="164156" y="844804"/>
                </a:lnTo>
                <a:lnTo>
                  <a:pt x="195936" y="914825"/>
                </a:lnTo>
                <a:close/>
              </a:path>
            </a:pathLst>
          </a:custGeom>
          <a:solidFill>
            <a:srgbClr val="DCDE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8006905" y="2555812"/>
            <a:ext cx="828040" cy="406400"/>
          </a:xfrm>
          <a:custGeom>
            <a:rect b="b" l="l" r="r" t="t"/>
            <a:pathLst>
              <a:path extrusionOk="0" h="406400" w="828040">
                <a:moveTo>
                  <a:pt x="63562" y="197723"/>
                </a:moveTo>
                <a:lnTo>
                  <a:pt x="0" y="57681"/>
                </a:lnTo>
                <a:lnTo>
                  <a:pt x="49045" y="37773"/>
                </a:lnTo>
                <a:lnTo>
                  <a:pt x="99134" y="22045"/>
                </a:lnTo>
                <a:lnTo>
                  <a:pt x="149985" y="10503"/>
                </a:lnTo>
                <a:lnTo>
                  <a:pt x="201317" y="3152"/>
                </a:lnTo>
                <a:lnTo>
                  <a:pt x="252845" y="0"/>
                </a:lnTo>
                <a:lnTo>
                  <a:pt x="304288" y="1050"/>
                </a:lnTo>
                <a:lnTo>
                  <a:pt x="355364" y="6310"/>
                </a:lnTo>
                <a:lnTo>
                  <a:pt x="405790" y="15784"/>
                </a:lnTo>
                <a:lnTo>
                  <a:pt x="455283" y="29479"/>
                </a:lnTo>
                <a:lnTo>
                  <a:pt x="503563" y="47401"/>
                </a:lnTo>
                <a:lnTo>
                  <a:pt x="549899" y="69325"/>
                </a:lnTo>
                <a:lnTo>
                  <a:pt x="593631" y="94890"/>
                </a:lnTo>
                <a:lnTo>
                  <a:pt x="634577" y="123896"/>
                </a:lnTo>
                <a:lnTo>
                  <a:pt x="653842" y="140252"/>
                </a:lnTo>
                <a:lnTo>
                  <a:pt x="351682" y="140252"/>
                </a:lnTo>
                <a:lnTo>
                  <a:pt x="303569" y="140353"/>
                </a:lnTo>
                <a:lnTo>
                  <a:pt x="255196" y="144164"/>
                </a:lnTo>
                <a:lnTo>
                  <a:pt x="206787" y="151746"/>
                </a:lnTo>
                <a:lnTo>
                  <a:pt x="158563" y="163159"/>
                </a:lnTo>
                <a:lnTo>
                  <a:pt x="110748" y="178465"/>
                </a:lnTo>
                <a:lnTo>
                  <a:pt x="63562" y="197723"/>
                </a:lnTo>
                <a:close/>
              </a:path>
              <a:path extrusionOk="0" h="406400" w="828040">
                <a:moveTo>
                  <a:pt x="827914" y="406344"/>
                </a:moveTo>
                <a:lnTo>
                  <a:pt x="800250" y="366656"/>
                </a:lnTo>
                <a:lnTo>
                  <a:pt x="769659" y="329950"/>
                </a:lnTo>
                <a:lnTo>
                  <a:pt x="736364" y="296287"/>
                </a:lnTo>
                <a:lnTo>
                  <a:pt x="700586" y="265728"/>
                </a:lnTo>
                <a:lnTo>
                  <a:pt x="662548" y="238332"/>
                </a:lnTo>
                <a:lnTo>
                  <a:pt x="622473" y="214161"/>
                </a:lnTo>
                <a:lnTo>
                  <a:pt x="580583" y="193275"/>
                </a:lnTo>
                <a:lnTo>
                  <a:pt x="537099" y="175736"/>
                </a:lnTo>
                <a:lnTo>
                  <a:pt x="492245" y="161603"/>
                </a:lnTo>
                <a:lnTo>
                  <a:pt x="446243" y="150938"/>
                </a:lnTo>
                <a:lnTo>
                  <a:pt x="399314" y="143800"/>
                </a:lnTo>
                <a:lnTo>
                  <a:pt x="351682" y="140252"/>
                </a:lnTo>
                <a:lnTo>
                  <a:pt x="653842" y="140252"/>
                </a:lnTo>
                <a:lnTo>
                  <a:pt x="707384" y="191421"/>
                </a:lnTo>
                <a:lnTo>
                  <a:pt x="738881" y="229538"/>
                </a:lnTo>
                <a:lnTo>
                  <a:pt x="766864" y="270291"/>
                </a:lnTo>
                <a:lnTo>
                  <a:pt x="791152" y="313477"/>
                </a:lnTo>
                <a:lnTo>
                  <a:pt x="811562" y="358895"/>
                </a:lnTo>
                <a:lnTo>
                  <a:pt x="827914" y="406344"/>
                </a:lnTo>
                <a:close/>
              </a:path>
            </a:pathLst>
          </a:custGeom>
          <a:solidFill>
            <a:srgbClr val="AEB1B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8006905" y="2555831"/>
            <a:ext cx="914400" cy="1249045"/>
          </a:xfrm>
          <a:custGeom>
            <a:rect b="b" l="l" r="r" t="t"/>
            <a:pathLst>
              <a:path extrusionOk="0" h="1249045" w="914400">
                <a:moveTo>
                  <a:pt x="827914" y="406324"/>
                </a:moveTo>
                <a:lnTo>
                  <a:pt x="800250" y="366637"/>
                </a:lnTo>
                <a:lnTo>
                  <a:pt x="769659" y="329931"/>
                </a:lnTo>
                <a:lnTo>
                  <a:pt x="736364" y="296268"/>
                </a:lnTo>
                <a:lnTo>
                  <a:pt x="700586" y="265708"/>
                </a:lnTo>
                <a:lnTo>
                  <a:pt x="662548" y="238313"/>
                </a:lnTo>
                <a:lnTo>
                  <a:pt x="622473" y="214142"/>
                </a:lnTo>
                <a:lnTo>
                  <a:pt x="580583" y="193256"/>
                </a:lnTo>
                <a:lnTo>
                  <a:pt x="537099" y="175716"/>
                </a:lnTo>
                <a:lnTo>
                  <a:pt x="492245" y="161584"/>
                </a:lnTo>
                <a:lnTo>
                  <a:pt x="446243" y="150918"/>
                </a:lnTo>
                <a:lnTo>
                  <a:pt x="399314" y="143781"/>
                </a:lnTo>
                <a:lnTo>
                  <a:pt x="351682" y="140233"/>
                </a:lnTo>
                <a:lnTo>
                  <a:pt x="303569" y="140334"/>
                </a:lnTo>
                <a:lnTo>
                  <a:pt x="255196" y="144145"/>
                </a:lnTo>
                <a:lnTo>
                  <a:pt x="206787" y="151727"/>
                </a:lnTo>
                <a:lnTo>
                  <a:pt x="158563" y="163140"/>
                </a:lnTo>
                <a:lnTo>
                  <a:pt x="110748" y="178446"/>
                </a:lnTo>
                <a:lnTo>
                  <a:pt x="63562" y="197704"/>
                </a:lnTo>
                <a:lnTo>
                  <a:pt x="0" y="57662"/>
                </a:lnTo>
                <a:lnTo>
                  <a:pt x="46735" y="38557"/>
                </a:lnTo>
                <a:lnTo>
                  <a:pt x="94004" y="23344"/>
                </a:lnTo>
                <a:lnTo>
                  <a:pt x="141600" y="11954"/>
                </a:lnTo>
                <a:lnTo>
                  <a:pt x="189317" y="4313"/>
                </a:lnTo>
                <a:lnTo>
                  <a:pt x="236949" y="352"/>
                </a:lnTo>
                <a:lnTo>
                  <a:pt x="284290" y="0"/>
                </a:lnTo>
                <a:lnTo>
                  <a:pt x="331133" y="3184"/>
                </a:lnTo>
                <a:lnTo>
                  <a:pt x="377272" y="9834"/>
                </a:lnTo>
                <a:lnTo>
                  <a:pt x="422502" y="19879"/>
                </a:lnTo>
                <a:lnTo>
                  <a:pt x="466616" y="33247"/>
                </a:lnTo>
                <a:lnTo>
                  <a:pt x="509408" y="49868"/>
                </a:lnTo>
                <a:lnTo>
                  <a:pt x="550672" y="69670"/>
                </a:lnTo>
                <a:lnTo>
                  <a:pt x="590201" y="92583"/>
                </a:lnTo>
                <a:lnTo>
                  <a:pt x="627790" y="118534"/>
                </a:lnTo>
                <a:lnTo>
                  <a:pt x="663232" y="147454"/>
                </a:lnTo>
                <a:lnTo>
                  <a:pt x="696321" y="179270"/>
                </a:lnTo>
                <a:lnTo>
                  <a:pt x="726852" y="213912"/>
                </a:lnTo>
                <a:lnTo>
                  <a:pt x="754617" y="251309"/>
                </a:lnTo>
                <a:lnTo>
                  <a:pt x="779411" y="291388"/>
                </a:lnTo>
                <a:lnTo>
                  <a:pt x="801027" y="334080"/>
                </a:lnTo>
                <a:lnTo>
                  <a:pt x="864590" y="474122"/>
                </a:lnTo>
                <a:lnTo>
                  <a:pt x="882048" y="517300"/>
                </a:lnTo>
                <a:lnTo>
                  <a:pt x="895684" y="561270"/>
                </a:lnTo>
                <a:lnTo>
                  <a:pt x="905551" y="605830"/>
                </a:lnTo>
                <a:lnTo>
                  <a:pt x="911701" y="650778"/>
                </a:lnTo>
                <a:lnTo>
                  <a:pt x="914189" y="695914"/>
                </a:lnTo>
                <a:lnTo>
                  <a:pt x="913068" y="741036"/>
                </a:lnTo>
                <a:lnTo>
                  <a:pt x="908391" y="785943"/>
                </a:lnTo>
                <a:lnTo>
                  <a:pt x="900212" y="830434"/>
                </a:lnTo>
                <a:lnTo>
                  <a:pt x="888584" y="874307"/>
                </a:lnTo>
                <a:lnTo>
                  <a:pt x="873560" y="917360"/>
                </a:lnTo>
                <a:lnTo>
                  <a:pt x="855193" y="959393"/>
                </a:lnTo>
                <a:lnTo>
                  <a:pt x="833538" y="1000204"/>
                </a:lnTo>
                <a:lnTo>
                  <a:pt x="808647" y="1039592"/>
                </a:lnTo>
                <a:lnTo>
                  <a:pt x="780573" y="1077356"/>
                </a:lnTo>
                <a:lnTo>
                  <a:pt x="749371" y="1113293"/>
                </a:lnTo>
                <a:lnTo>
                  <a:pt x="715093" y="1147203"/>
                </a:lnTo>
                <a:lnTo>
                  <a:pt x="677793" y="1178885"/>
                </a:lnTo>
                <a:lnTo>
                  <a:pt x="709574" y="1248906"/>
                </a:lnTo>
                <a:lnTo>
                  <a:pt x="513637" y="1189320"/>
                </a:lnTo>
                <a:lnTo>
                  <a:pt x="582449" y="968822"/>
                </a:lnTo>
                <a:lnTo>
                  <a:pt x="614231" y="1038843"/>
                </a:lnTo>
                <a:lnTo>
                  <a:pt x="651531" y="1007161"/>
                </a:lnTo>
                <a:lnTo>
                  <a:pt x="685808" y="973251"/>
                </a:lnTo>
                <a:lnTo>
                  <a:pt x="717011" y="937314"/>
                </a:lnTo>
                <a:lnTo>
                  <a:pt x="745084" y="899550"/>
                </a:lnTo>
                <a:lnTo>
                  <a:pt x="769975" y="860162"/>
                </a:lnTo>
                <a:lnTo>
                  <a:pt x="791631" y="819351"/>
                </a:lnTo>
                <a:lnTo>
                  <a:pt x="809997" y="777318"/>
                </a:lnTo>
                <a:lnTo>
                  <a:pt x="825021" y="734265"/>
                </a:lnTo>
                <a:lnTo>
                  <a:pt x="836650" y="690392"/>
                </a:lnTo>
                <a:lnTo>
                  <a:pt x="844829" y="645901"/>
                </a:lnTo>
                <a:lnTo>
                  <a:pt x="849506" y="600994"/>
                </a:lnTo>
                <a:lnTo>
                  <a:pt x="850627" y="555872"/>
                </a:lnTo>
                <a:lnTo>
                  <a:pt x="848139" y="510736"/>
                </a:lnTo>
                <a:lnTo>
                  <a:pt x="841989" y="465788"/>
                </a:lnTo>
                <a:lnTo>
                  <a:pt x="832122" y="421228"/>
                </a:lnTo>
                <a:lnTo>
                  <a:pt x="818486" y="377258"/>
                </a:lnTo>
                <a:lnTo>
                  <a:pt x="801027" y="334080"/>
                </a:lnTo>
              </a:path>
            </a:pathLst>
          </a:custGeom>
          <a:noFill/>
          <a:ln cap="flat" cmpd="sng" w="9525">
            <a:solidFill>
              <a:srgbClr val="5358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6407775" y="3715175"/>
            <a:ext cx="2099945" cy="543560"/>
          </a:xfrm>
          <a:custGeom>
            <a:rect b="b" l="l" r="r" t="t"/>
            <a:pathLst>
              <a:path extrusionOk="0" h="543560" w="2099945">
                <a:moveTo>
                  <a:pt x="0" y="90501"/>
                </a:moveTo>
                <a:lnTo>
                  <a:pt x="7112" y="55274"/>
                </a:lnTo>
                <a:lnTo>
                  <a:pt x="26507" y="26507"/>
                </a:lnTo>
                <a:lnTo>
                  <a:pt x="55274" y="7112"/>
                </a:lnTo>
                <a:lnTo>
                  <a:pt x="90501" y="0"/>
                </a:lnTo>
                <a:lnTo>
                  <a:pt x="2008898" y="0"/>
                </a:lnTo>
                <a:lnTo>
                  <a:pt x="2059108" y="15205"/>
                </a:lnTo>
                <a:lnTo>
                  <a:pt x="2092510" y="55868"/>
                </a:lnTo>
                <a:lnTo>
                  <a:pt x="2099399" y="90501"/>
                </a:lnTo>
                <a:lnTo>
                  <a:pt x="2099399" y="452497"/>
                </a:lnTo>
                <a:lnTo>
                  <a:pt x="2092287" y="487725"/>
                </a:lnTo>
                <a:lnTo>
                  <a:pt x="2072892" y="516492"/>
                </a:lnTo>
                <a:lnTo>
                  <a:pt x="2044125" y="535887"/>
                </a:lnTo>
                <a:lnTo>
                  <a:pt x="2008898" y="542999"/>
                </a:lnTo>
                <a:lnTo>
                  <a:pt x="90501" y="542999"/>
                </a:lnTo>
                <a:lnTo>
                  <a:pt x="55274" y="535887"/>
                </a:lnTo>
                <a:lnTo>
                  <a:pt x="26507" y="516492"/>
                </a:lnTo>
                <a:lnTo>
                  <a:pt x="7112" y="487725"/>
                </a:lnTo>
                <a:lnTo>
                  <a:pt x="0" y="452497"/>
                </a:lnTo>
                <a:lnTo>
                  <a:pt x="0" y="90501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613568" y="128365"/>
            <a:ext cx="414972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Validación cruzada: Paso 3</a:t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633375" y="1427312"/>
            <a:ext cx="5247299" cy="8015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1953012" y="2709875"/>
            <a:ext cx="1893869" cy="2869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2"/>
          <p:cNvSpPr/>
          <p:nvPr/>
        </p:nvSpPr>
        <p:spPr>
          <a:xfrm>
            <a:off x="5844887" y="2349150"/>
            <a:ext cx="2099945" cy="2084705"/>
          </a:xfrm>
          <a:custGeom>
            <a:rect b="b" l="l" r="r" t="t"/>
            <a:pathLst>
              <a:path extrusionOk="0" h="2084704" w="2099945">
                <a:moveTo>
                  <a:pt x="0" y="347406"/>
                </a:moveTo>
                <a:lnTo>
                  <a:pt x="3171" y="300265"/>
                </a:lnTo>
                <a:lnTo>
                  <a:pt x="12409" y="255052"/>
                </a:lnTo>
                <a:lnTo>
                  <a:pt x="27300" y="212180"/>
                </a:lnTo>
                <a:lnTo>
                  <a:pt x="47431" y="172064"/>
                </a:lnTo>
                <a:lnTo>
                  <a:pt x="72386" y="135116"/>
                </a:lnTo>
                <a:lnTo>
                  <a:pt x="101753" y="101753"/>
                </a:lnTo>
                <a:lnTo>
                  <a:pt x="135116" y="72386"/>
                </a:lnTo>
                <a:lnTo>
                  <a:pt x="172064" y="47431"/>
                </a:lnTo>
                <a:lnTo>
                  <a:pt x="212180" y="27300"/>
                </a:lnTo>
                <a:lnTo>
                  <a:pt x="255052" y="12409"/>
                </a:lnTo>
                <a:lnTo>
                  <a:pt x="300265" y="3171"/>
                </a:lnTo>
                <a:lnTo>
                  <a:pt x="347406" y="0"/>
                </a:lnTo>
                <a:lnTo>
                  <a:pt x="1751992" y="0"/>
                </a:lnTo>
                <a:lnTo>
                  <a:pt x="1797657" y="3012"/>
                </a:lnTo>
                <a:lnTo>
                  <a:pt x="1842153" y="11902"/>
                </a:lnTo>
                <a:lnTo>
                  <a:pt x="1884939" y="26444"/>
                </a:lnTo>
                <a:lnTo>
                  <a:pt x="1925477" y="46416"/>
                </a:lnTo>
                <a:lnTo>
                  <a:pt x="1963226" y="71593"/>
                </a:lnTo>
                <a:lnTo>
                  <a:pt x="1997646" y="101753"/>
                </a:lnTo>
                <a:lnTo>
                  <a:pt x="2027806" y="136173"/>
                </a:lnTo>
                <a:lnTo>
                  <a:pt x="2052983" y="173922"/>
                </a:lnTo>
                <a:lnTo>
                  <a:pt x="2072955" y="214460"/>
                </a:lnTo>
                <a:lnTo>
                  <a:pt x="2087497" y="257246"/>
                </a:lnTo>
                <a:lnTo>
                  <a:pt x="2096387" y="301742"/>
                </a:lnTo>
                <a:lnTo>
                  <a:pt x="2099399" y="347406"/>
                </a:lnTo>
                <a:lnTo>
                  <a:pt x="2099399" y="1736992"/>
                </a:lnTo>
                <a:lnTo>
                  <a:pt x="2096228" y="1784134"/>
                </a:lnTo>
                <a:lnTo>
                  <a:pt x="2086990" y="1829347"/>
                </a:lnTo>
                <a:lnTo>
                  <a:pt x="2072099" y="1872219"/>
                </a:lnTo>
                <a:lnTo>
                  <a:pt x="2051968" y="1912335"/>
                </a:lnTo>
                <a:lnTo>
                  <a:pt x="2027013" y="1949283"/>
                </a:lnTo>
                <a:lnTo>
                  <a:pt x="1997646" y="1982646"/>
                </a:lnTo>
                <a:lnTo>
                  <a:pt x="1964283" y="2012013"/>
                </a:lnTo>
                <a:lnTo>
                  <a:pt x="1927336" y="2036968"/>
                </a:lnTo>
                <a:lnTo>
                  <a:pt x="1887219" y="2057099"/>
                </a:lnTo>
                <a:lnTo>
                  <a:pt x="1844347" y="2071990"/>
                </a:lnTo>
                <a:lnTo>
                  <a:pt x="1799134" y="2081228"/>
                </a:lnTo>
                <a:lnTo>
                  <a:pt x="1751992" y="2084399"/>
                </a:lnTo>
                <a:lnTo>
                  <a:pt x="347406" y="2084399"/>
                </a:lnTo>
                <a:lnTo>
                  <a:pt x="300265" y="2081228"/>
                </a:lnTo>
                <a:lnTo>
                  <a:pt x="255052" y="2071990"/>
                </a:lnTo>
                <a:lnTo>
                  <a:pt x="212180" y="2057099"/>
                </a:lnTo>
                <a:lnTo>
                  <a:pt x="172064" y="2036968"/>
                </a:lnTo>
                <a:lnTo>
                  <a:pt x="135116" y="2012013"/>
                </a:lnTo>
                <a:lnTo>
                  <a:pt x="101753" y="1982646"/>
                </a:lnTo>
                <a:lnTo>
                  <a:pt x="72386" y="1949283"/>
                </a:lnTo>
                <a:lnTo>
                  <a:pt x="47431" y="1912335"/>
                </a:lnTo>
                <a:lnTo>
                  <a:pt x="27300" y="1872219"/>
                </a:lnTo>
                <a:lnTo>
                  <a:pt x="12409" y="1829347"/>
                </a:lnTo>
                <a:lnTo>
                  <a:pt x="3171" y="1784134"/>
                </a:lnTo>
                <a:lnTo>
                  <a:pt x="0" y="1736992"/>
                </a:lnTo>
                <a:lnTo>
                  <a:pt x="0" y="347406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2"/>
          <p:cNvSpPr/>
          <p:nvPr/>
        </p:nvSpPr>
        <p:spPr>
          <a:xfrm>
            <a:off x="6196937" y="2892149"/>
            <a:ext cx="1395299" cy="13914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1303599" y="2228850"/>
            <a:ext cx="453390" cy="663575"/>
          </a:xfrm>
          <a:custGeom>
            <a:rect b="b" l="l" r="r" t="t"/>
            <a:pathLst>
              <a:path extrusionOk="0" h="663575" w="453389">
                <a:moveTo>
                  <a:pt x="339974" y="663299"/>
                </a:move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lnTo>
                  <a:pt x="113324" y="493312"/>
                </a:lnTo>
                <a:lnTo>
                  <a:pt x="396637" y="493312"/>
                </a:lnTo>
                <a:lnTo>
                  <a:pt x="453299" y="549974"/>
                </a:lnTo>
                <a:lnTo>
                  <a:pt x="339974" y="663299"/>
                </a:lnTo>
                <a:close/>
              </a:path>
              <a:path extrusionOk="0" h="663575" w="453389">
                <a:moveTo>
                  <a:pt x="396637" y="493312"/>
                </a:moveTo>
                <a:lnTo>
                  <a:pt x="339974" y="493312"/>
                </a:lnTo>
                <a:lnTo>
                  <a:pt x="339974" y="436649"/>
                </a:lnTo>
                <a:lnTo>
                  <a:pt x="396637" y="493312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1303599" y="2228850"/>
            <a:ext cx="453390" cy="663575"/>
          </a:xfrm>
          <a:custGeom>
            <a:rect b="b" l="l" r="r" t="t"/>
            <a:pathLst>
              <a:path extrusionOk="0" h="663575" w="453389">
                <a:moveTo>
                  <a:pt x="113324" y="0"/>
                </a:moveTo>
                <a:lnTo>
                  <a:pt x="113324" y="493312"/>
                </a:lnTo>
                <a:lnTo>
                  <a:pt x="339974" y="493312"/>
                </a:lnTo>
                <a:lnTo>
                  <a:pt x="339974" y="436649"/>
                </a:lnTo>
                <a:lnTo>
                  <a:pt x="453299" y="549974"/>
                </a:lnTo>
                <a:lnTo>
                  <a:pt x="339974" y="663299"/>
                </a:ln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close/>
              </a:path>
            </a:pathLst>
          </a:custGeom>
          <a:noFill/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5051799" y="2240099"/>
            <a:ext cx="453390" cy="663575"/>
          </a:xfrm>
          <a:custGeom>
            <a:rect b="b" l="l" r="r" t="t"/>
            <a:pathLst>
              <a:path extrusionOk="0" h="663575" w="453389">
                <a:moveTo>
                  <a:pt x="339974" y="663299"/>
                </a:move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lnTo>
                  <a:pt x="113324" y="493312"/>
                </a:lnTo>
                <a:lnTo>
                  <a:pt x="396637" y="493312"/>
                </a:lnTo>
                <a:lnTo>
                  <a:pt x="453299" y="549974"/>
                </a:lnTo>
                <a:lnTo>
                  <a:pt x="339974" y="663299"/>
                </a:lnTo>
                <a:close/>
              </a:path>
              <a:path extrusionOk="0" h="663575" w="453389">
                <a:moveTo>
                  <a:pt x="396637" y="493312"/>
                </a:moveTo>
                <a:lnTo>
                  <a:pt x="339974" y="493312"/>
                </a:lnTo>
                <a:lnTo>
                  <a:pt x="339974" y="436649"/>
                </a:lnTo>
                <a:lnTo>
                  <a:pt x="396637" y="493312"/>
                </a:lnTo>
                <a:close/>
              </a:path>
            </a:pathLst>
          </a:custGeom>
          <a:solidFill>
            <a:srgbClr val="C9DAF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5051800" y="2240100"/>
            <a:ext cx="453390" cy="663575"/>
          </a:xfrm>
          <a:custGeom>
            <a:rect b="b" l="l" r="r" t="t"/>
            <a:pathLst>
              <a:path extrusionOk="0" h="663575" w="453389">
                <a:moveTo>
                  <a:pt x="113324" y="0"/>
                </a:moveTo>
                <a:lnTo>
                  <a:pt x="113324" y="493312"/>
                </a:lnTo>
                <a:lnTo>
                  <a:pt x="339974" y="493312"/>
                </a:lnTo>
                <a:lnTo>
                  <a:pt x="339974" y="436649"/>
                </a:lnTo>
                <a:lnTo>
                  <a:pt x="453299" y="549974"/>
                </a:lnTo>
                <a:lnTo>
                  <a:pt x="339974" y="663299"/>
                </a:lnTo>
                <a:lnTo>
                  <a:pt x="339974" y="606637"/>
                </a:lnTo>
                <a:lnTo>
                  <a:pt x="0" y="606637"/>
                </a:lnTo>
                <a:lnTo>
                  <a:pt x="0" y="0"/>
                </a:lnTo>
                <a:lnTo>
                  <a:pt x="113324" y="0"/>
                </a:lnTo>
                <a:close/>
              </a:path>
            </a:pathLst>
          </a:custGeom>
          <a:noFill/>
          <a:ln cap="flat" cmpd="sng" w="9525">
            <a:solidFill>
              <a:srgbClr val="C9DA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6317450" y="2419350"/>
            <a:ext cx="933449" cy="3047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type="title"/>
          </p:nvPr>
        </p:nvSpPr>
        <p:spPr>
          <a:xfrm>
            <a:off x="613568" y="128365"/>
            <a:ext cx="508571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Consideraciones sobre k-fold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CV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718374" y="1070263"/>
            <a:ext cx="7668895" cy="239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 K = N (número de muestras) se tiene </a:t>
            </a:r>
            <a:r>
              <a:rPr b="1"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leave-one out CV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1790" lvl="1" marL="836294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N-1 muestras para entrenar, y 1 muestra para medir prestaciones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1790" lvl="1" marL="836294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El conjunto de entrenamiento es muy parecido para cada fold ⇒ la estimación  del error de tiene poco sesgo, pero mucha varianza.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1790" lvl="1" marL="836294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Es computacionalmente costoso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Calibri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8559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En la práctica </a:t>
            </a:r>
            <a:r>
              <a:rPr b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K = 5, 10 proporciona buenos resultados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buen  compromiso entre sesgo y varianza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>
            <p:ph type="title"/>
          </p:nvPr>
        </p:nvSpPr>
        <p:spPr>
          <a:xfrm>
            <a:off x="613568" y="128365"/>
            <a:ext cx="374650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CV en series temporales</a:t>
            </a: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376825" y="1816801"/>
            <a:ext cx="8495624" cy="20098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718374" y="1116412"/>
            <a:ext cx="25520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es un proceso i.i.d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type="title"/>
          </p:nvPr>
        </p:nvSpPr>
        <p:spPr>
          <a:xfrm>
            <a:off x="1995622" y="1660566"/>
            <a:ext cx="5138420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Let’s code!</a:t>
            </a:r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5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6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6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1237296" y="1449132"/>
            <a:ext cx="4528820" cy="25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¿Cómo elegir el algoritmo adecuado?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/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/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613568" y="128365"/>
            <a:ext cx="578358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718374" y="1076407"/>
            <a:ext cx="6745605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free lunch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, no hay un algoritmo mejor que otro para todos los  problemas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All models are wrong, but some are useful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”, George Box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613568" y="128365"/>
            <a:ext cx="384873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Algunas consideraciones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8"/>
          <p:cNvSpPr txBox="1"/>
          <p:nvPr/>
        </p:nvSpPr>
        <p:spPr>
          <a:xfrm>
            <a:off x="718374" y="1116412"/>
            <a:ext cx="5010785" cy="218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Compromiso sesgo-varianza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Ruido y número de muestras de entrenamiento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Complejidad de la solución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Dimensionalidad del conjunto de entrada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/>
          <p:nvPr>
            <p:ph type="title"/>
          </p:nvPr>
        </p:nvSpPr>
        <p:spPr>
          <a:xfrm>
            <a:off x="613568" y="128365"/>
            <a:ext cx="219710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Otros factores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9"/>
          <p:cNvSpPr txBox="1"/>
          <p:nvPr/>
        </p:nvSpPr>
        <p:spPr>
          <a:xfrm>
            <a:off x="718374" y="1076407"/>
            <a:ext cx="4802505" cy="2225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Heterogeneidad de los datos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Árboles vs algoritmos basados distancia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Redundancia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Métodos lineales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Interacciones y relaciones complejas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type="title"/>
          </p:nvPr>
        </p:nvSpPr>
        <p:spPr>
          <a:xfrm>
            <a:off x="613568" y="128365"/>
            <a:ext cx="41871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7309" y="2216199"/>
            <a:ext cx="1804519" cy="233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1071377"/>
            <a:ext cx="3434466" cy="228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7471" y="896481"/>
            <a:ext cx="1759329" cy="2639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title"/>
          </p:nvPr>
        </p:nvSpPr>
        <p:spPr>
          <a:xfrm>
            <a:off x="1995622" y="1660566"/>
            <a:ext cx="5138420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Let’s code!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0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0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0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1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1237296" y="1449132"/>
            <a:ext cx="425323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type="title"/>
          </p:nvPr>
        </p:nvSpPr>
        <p:spPr>
          <a:xfrm>
            <a:off x="613568" y="128365"/>
            <a:ext cx="3940175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2"/>
          <p:cNvSpPr txBox="1"/>
          <p:nvPr/>
        </p:nvSpPr>
        <p:spPr>
          <a:xfrm>
            <a:off x="627850" y="1076407"/>
            <a:ext cx="4984750" cy="2895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90170" lvl="0" marL="102870" marR="19240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Navaja de Occam: el modelo más simple es  el más plausible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150"/>
              <a:buFont typeface="Arial"/>
              <a:buNone/>
            </a:pPr>
            <a:r>
              <a:t/>
            </a:r>
            <a:endParaRPr sz="2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0170" lvl="0" marL="10287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 Sesgo en la población: el aprendizaje también  estará sesgado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Manipulación en el conjunto de test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Normalización de variables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9271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Selección de características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2"/>
          <p:cNvSpPr/>
          <p:nvPr/>
        </p:nvSpPr>
        <p:spPr>
          <a:xfrm>
            <a:off x="5666375" y="1027946"/>
            <a:ext cx="3386349" cy="30348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3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3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3"/>
          <p:cNvSpPr txBox="1"/>
          <p:nvPr/>
        </p:nvSpPr>
        <p:spPr>
          <a:xfrm>
            <a:off x="1237296" y="1449132"/>
            <a:ext cx="42799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ML en la vida real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/>
          <p:nvPr>
            <p:ph type="title"/>
          </p:nvPr>
        </p:nvSpPr>
        <p:spPr>
          <a:xfrm>
            <a:off x="613568" y="128365"/>
            <a:ext cx="311150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ML pipeline: general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228600" y="1292431"/>
            <a:ext cx="8839199" cy="24676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/>
          <p:nvPr>
            <p:ph type="title"/>
          </p:nvPr>
        </p:nvSpPr>
        <p:spPr>
          <a:xfrm>
            <a:off x="613568" y="128365"/>
            <a:ext cx="3551554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ML pipeline: especíﬁco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5"/>
          <p:cNvSpPr/>
          <p:nvPr/>
        </p:nvSpPr>
        <p:spPr>
          <a:xfrm>
            <a:off x="1066800" y="726349"/>
            <a:ext cx="7840575" cy="39080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/>
          <p:nvPr/>
        </p:nvSpPr>
        <p:spPr>
          <a:xfrm>
            <a:off x="0" y="4729162"/>
            <a:ext cx="9144000" cy="414655"/>
          </a:xfrm>
          <a:custGeom>
            <a:rect b="b" l="l" r="r" t="t"/>
            <a:pathLst>
              <a:path extrusionOk="0" h="414654" w="9144000">
                <a:moveTo>
                  <a:pt x="0" y="0"/>
                </a:moveTo>
                <a:lnTo>
                  <a:pt x="9143999" y="0"/>
                </a:lnTo>
                <a:lnTo>
                  <a:pt x="9143999" y="414337"/>
                </a:lnTo>
                <a:lnTo>
                  <a:pt x="0" y="41433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6"/>
          <p:cNvSpPr/>
          <p:nvPr/>
        </p:nvSpPr>
        <p:spPr>
          <a:xfrm>
            <a:off x="8626547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D354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6"/>
          <p:cNvSpPr/>
          <p:nvPr/>
        </p:nvSpPr>
        <p:spPr>
          <a:xfrm>
            <a:off x="8902558" y="3408"/>
            <a:ext cx="239395" cy="239395"/>
          </a:xfrm>
          <a:custGeom>
            <a:rect b="b" l="l" r="r" t="t"/>
            <a:pathLst>
              <a:path extrusionOk="0" h="239395" w="239395">
                <a:moveTo>
                  <a:pt x="0" y="0"/>
                </a:moveTo>
                <a:lnTo>
                  <a:pt x="239399" y="0"/>
                </a:lnTo>
                <a:lnTo>
                  <a:pt x="239399" y="239399"/>
                </a:lnTo>
                <a:lnTo>
                  <a:pt x="0" y="239399"/>
                </a:lnTo>
                <a:lnTo>
                  <a:pt x="0" y="0"/>
                </a:lnTo>
                <a:close/>
              </a:path>
            </a:pathLst>
          </a:custGeom>
          <a:solidFill>
            <a:srgbClr val="F39B1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6"/>
          <p:cNvSpPr/>
          <p:nvPr/>
        </p:nvSpPr>
        <p:spPr>
          <a:xfrm>
            <a:off x="0" y="4109057"/>
            <a:ext cx="1497085" cy="103444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6"/>
          <p:cNvSpPr txBox="1"/>
          <p:nvPr>
            <p:ph type="title"/>
          </p:nvPr>
        </p:nvSpPr>
        <p:spPr>
          <a:xfrm>
            <a:off x="1199356" y="816736"/>
            <a:ext cx="125984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Índice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1237296" y="1449132"/>
            <a:ext cx="425323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419733" lvl="0" marL="43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Tipos de machine learning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Vecinos más próximos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1480" lvl="1" marL="8890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lphaLcPeriod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Evaluación y selección del modelo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¿Cómo elegir el algoritmo adecuado?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Principios del aprendizaje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Ciclo de vida de un proyecto en 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733" lvl="0" marL="4318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AutoNum type="arabicPeriod"/>
            </a:pPr>
            <a:r>
              <a:rPr b="1" lang="en-US" sz="1800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ML en la vida real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 txBox="1"/>
          <p:nvPr>
            <p:ph type="title"/>
          </p:nvPr>
        </p:nvSpPr>
        <p:spPr>
          <a:xfrm>
            <a:off x="613568" y="128365"/>
            <a:ext cx="281051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Principios básicos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7"/>
          <p:cNvSpPr txBox="1"/>
          <p:nvPr>
            <p:ph idx="1" type="body"/>
          </p:nvPr>
        </p:nvSpPr>
        <p:spPr>
          <a:xfrm>
            <a:off x="159830" y="847800"/>
            <a:ext cx="8824200" cy="3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9372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/>
              <a:t>Deﬁnición del problema: elegir la tarea de ML adecuada</a:t>
            </a:r>
            <a:endParaRPr/>
          </a:p>
          <a:p>
            <a:pPr indent="-367030" lvl="1" marL="1394460" marR="68707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Probabilidad de que un cliente deje de usar la aplicación: ¿regresión,  clasi</a:t>
            </a:r>
            <a:r>
              <a:rPr lang="en-US">
                <a:solidFill>
                  <a:srgbClr val="4A4A4A"/>
                </a:solidFill>
              </a:rPr>
              <a:t>fi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cación, clustering?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937260" marR="16573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/>
              <a:t>Recopila datos, análisis exploratorio, y después (si es necesario), aplica ML (no  comenzar con 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deep learning</a:t>
            </a:r>
            <a:r>
              <a:rPr lang="en-US"/>
              <a:t>)</a:t>
            </a:r>
            <a:endParaRPr/>
          </a:p>
          <a:p>
            <a:pPr indent="-367030" lvl="0" marL="93726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/>
              <a:t>Mide el impacto:</a:t>
            </a:r>
            <a:endParaRPr/>
          </a:p>
          <a:p>
            <a:pPr indent="-367030" lvl="1" marL="1394460" marR="837564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¿De verdad necesitas un algoritmo de ML? ¿y qué beneﬁcios vas a  obtener? ¿y cómo mides esos beneﬁcios?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93726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/>
              <a:t>Explicar los resultados</a:t>
            </a:r>
            <a:endParaRPr/>
          </a:p>
          <a:p>
            <a:pPr indent="-367030" lvl="1" marL="139446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Interpretabilidad y comunicación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139446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Sistemas de recomendación mejoran si se dicen causas de recomendación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type="title"/>
          </p:nvPr>
        </p:nvSpPr>
        <p:spPr>
          <a:xfrm>
            <a:off x="613568" y="128365"/>
            <a:ext cx="182880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Referencias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8"/>
          <p:cNvSpPr txBox="1"/>
          <p:nvPr/>
        </p:nvSpPr>
        <p:spPr>
          <a:xfrm>
            <a:off x="718374" y="1076407"/>
            <a:ext cx="4824095" cy="251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An Introduction to Statistical Learning.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Capítulos 2, 5.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Machine Learning a Probabilistic Perspective.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Capítulo 1</a:t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6926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Hands On Machine Learning.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Capítulo 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613568" y="128365"/>
            <a:ext cx="41871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2997" y="1157893"/>
            <a:ext cx="5918006" cy="318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type="title"/>
          </p:nvPr>
        </p:nvSpPr>
        <p:spPr>
          <a:xfrm>
            <a:off x="613568" y="128365"/>
            <a:ext cx="4187190" cy="428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3192" y="777285"/>
            <a:ext cx="5877616" cy="358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613568" y="128365"/>
            <a:ext cx="418719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¿Qué es </a:t>
            </a:r>
            <a:r>
              <a:rPr b="1" i="1" lang="en-US" sz="2700"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1265050" y="843574"/>
            <a:ext cx="6613899" cy="34563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 txBox="1"/>
          <p:nvPr/>
        </p:nvSpPr>
        <p:spPr>
          <a:xfrm>
            <a:off x="2133600" y="4535097"/>
            <a:ext cx="417512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https://ai.google/research/teams/brain/healthcare-biosciences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613568" y="128365"/>
            <a:ext cx="6320632" cy="428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¿Y qué NO es? Diferencias con la IA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718374" y="771607"/>
            <a:ext cx="7340600" cy="2912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508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inteligencia artificial es la “ciencia e ingenio de hacer máquinas inteligentes, especialmente programas de cómputo inteligentes” – McCarthy, 1956</a:t>
            </a:r>
            <a:endParaRPr/>
          </a:p>
          <a:p>
            <a:pPr indent="-2527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70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definición es difusa: inteligencia llevada a cabo por máquinas.</a:t>
            </a:r>
            <a:endParaRPr/>
          </a:p>
          <a:p>
            <a:pPr indent="-367029" lvl="1" marL="8362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Técnicamente, la percepción del entorno y consecución de objetivos se considera inteligencia.</a:t>
            </a:r>
            <a:endParaRPr/>
          </a:p>
          <a:p>
            <a:pPr indent="-367029" lvl="1" marL="8362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La definición más aceptada socialmente incluye funciones cognitivas: percepción, razonamiento, resolución.</a:t>
            </a:r>
            <a:endParaRPr/>
          </a:p>
        </p:txBody>
      </p:sp>
      <p:sp>
        <p:nvSpPr>
          <p:cNvPr id="110" name="Google Shape;110;p8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613568" y="128365"/>
            <a:ext cx="6320632" cy="428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Calibri"/>
                <a:ea typeface="Calibri"/>
                <a:cs typeface="Calibri"/>
                <a:sym typeface="Calibri"/>
              </a:rPr>
              <a:t>¿Y qué NO es? Diferencias con la IA</a:t>
            </a:r>
            <a:endParaRPr b="1"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 txBox="1"/>
          <p:nvPr/>
        </p:nvSpPr>
        <p:spPr>
          <a:xfrm>
            <a:off x="1315575" y="4487038"/>
            <a:ext cx="7384415" cy="228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https://bdtechtalks.com/2017/05/12/what-is-narrow-general-and-super-arti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</a:t>
            </a:r>
            <a:r>
              <a:rPr lang="en-US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cial-intelligence/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718374" y="771607"/>
            <a:ext cx="7340600" cy="3536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5080" rtl="0" algn="just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IA estrecha o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narrow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Resuelve una tarea de forma igual o superior a un humano. DeepBlue (sin ML!), AlphaGo (RL). No va más allá de esa tarea; cualquier otra actividad escapa a su comprensión. AlphaGo es capaz de vencer a los grandes maestros del Go, pero no puede pedir una pizza. De hecho, ni siquiera sabe que está jugando al Go.</a:t>
            </a:r>
            <a:endParaRPr/>
          </a:p>
          <a:p>
            <a:pPr indent="-3670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IA general o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AGI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Inteligencia a nivel humano. Según dicen, estamos cerca de alcanzarla; aunque hace dos décadas también decían que lo estábamos (spoiler: no lo estábamos)</a:t>
            </a:r>
            <a:endParaRPr/>
          </a:p>
          <a:p>
            <a:pPr indent="-3670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rgbClr val="4A4A4A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Super inteligencia o </a:t>
            </a:r>
            <a:r>
              <a:rPr i="1"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ASI</a:t>
            </a:r>
            <a:r>
              <a:rPr lang="en-US" sz="1800">
                <a:solidFill>
                  <a:srgbClr val="4A4A4A"/>
                </a:solidFill>
                <a:latin typeface="Calibri"/>
                <a:ea typeface="Calibri"/>
                <a:cs typeface="Calibri"/>
                <a:sym typeface="Calibri"/>
              </a:rPr>
              <a:t>: Superior a los humanos en cualquier ámbito, incluyendo creatividad artística y habilidades sociales.</a:t>
            </a:r>
            <a:endParaRPr/>
          </a:p>
          <a:p>
            <a:pPr indent="-252730" lvl="0" marL="379095" marR="5080" rtl="0" algn="just">
              <a:lnSpc>
                <a:spcPct val="114599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 u="sng">
              <a:solidFill>
                <a:srgbClr val="4A4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1052970" y="4978550"/>
            <a:ext cx="1435735" cy="121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All rights reserved. </a:t>
            </a:r>
            <a:r>
              <a:rPr lang="en-US" sz="6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www.keepcoding.io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2019-10-18T14:08:15Z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